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4" r:id="rId3"/>
    <p:sldId id="258" r:id="rId4"/>
    <p:sldId id="259" r:id="rId5"/>
    <p:sldId id="266" r:id="rId6"/>
    <p:sldId id="257" r:id="rId7"/>
    <p:sldId id="260" r:id="rId8"/>
    <p:sldId id="261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5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47BC0-2E2D-2943-9FD4-A512ACB13FA9}" type="datetimeFigureOut">
              <a:rPr lang="en-US" smtClean="0"/>
              <a:t>3/4/17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B9087-1DF3-8548-9380-9DC7F8D0C48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68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3B9087-1DF3-8548-9380-9DC7F8D0C48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97557"/>
            <a:ext cx="8787384" cy="626251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0" y="162423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1707444"/>
            <a:ext cx="8308975" cy="454095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63584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976" y="162423"/>
            <a:ext cx="8308975" cy="95235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1326444"/>
            <a:ext cx="8308975" cy="492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3/4/17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E96E7-20EE-2449-87BA-4C855408438E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16 at 10.28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07" y="268966"/>
            <a:ext cx="8643109" cy="6175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 smtClean="0"/>
              <a:t>Ethereum</a:t>
            </a:r>
            <a:r>
              <a:rPr lang="en-AU" dirty="0" smtClean="0"/>
              <a:t> Smart Contracts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4923489"/>
            <a:ext cx="8307387" cy="1113491"/>
          </a:xfrm>
        </p:spPr>
        <p:txBody>
          <a:bodyPr>
            <a:normAutofit fontScale="85000" lnSpcReduction="20000"/>
          </a:bodyPr>
          <a:lstStyle/>
          <a:p>
            <a:r>
              <a:rPr lang="en-AU" sz="4500" dirty="0" smtClean="0"/>
              <a:t>Welcome the the wild west!</a:t>
            </a:r>
          </a:p>
          <a:p>
            <a:endParaRPr lang="en-AU" dirty="0"/>
          </a:p>
          <a:p>
            <a:r>
              <a:rPr lang="en-AU" sz="2400" dirty="0" smtClean="0"/>
              <a:t>Perth </a:t>
            </a:r>
            <a:r>
              <a:rPr lang="en-AU" sz="2400" dirty="0" err="1" smtClean="0"/>
              <a:t>Ethereum</a:t>
            </a:r>
            <a:r>
              <a:rPr lang="en-AU" sz="2400" dirty="0" smtClean="0"/>
              <a:t> </a:t>
            </a:r>
            <a:r>
              <a:rPr lang="en-AU" sz="2400" dirty="0" err="1" smtClean="0"/>
              <a:t>Meetup</a:t>
            </a:r>
            <a:r>
              <a:rPr lang="en-AU" sz="2400" dirty="0" smtClean="0"/>
              <a:t> 8</a:t>
            </a:r>
            <a:r>
              <a:rPr lang="en-AU" sz="2400" baseline="30000" dirty="0" smtClean="0"/>
              <a:t>th</a:t>
            </a:r>
            <a:r>
              <a:rPr lang="en-AU" sz="2400" dirty="0" smtClean="0"/>
              <a:t> April 2017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52168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Ok Young Guns; </a:t>
            </a:r>
            <a:r>
              <a:rPr lang="en-AU" dirty="0"/>
              <a:t>l</a:t>
            </a:r>
            <a:r>
              <a:rPr lang="en-AU" dirty="0" smtClean="0"/>
              <a:t>et’s round up the posse for code!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 smtClean="0"/>
          </a:p>
          <a:p>
            <a:endParaRPr lang="en-AU" dirty="0"/>
          </a:p>
        </p:txBody>
      </p:sp>
      <p:pic>
        <p:nvPicPr>
          <p:cNvPr id="4" name="Picture 3" descr="Screen Shot 2017-03-17 at 12.18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6" y="1707443"/>
            <a:ext cx="8464924" cy="493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17 at 12.03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5" y="376318"/>
            <a:ext cx="8691973" cy="6154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solidFill>
                  <a:schemeClr val="tx1"/>
                </a:solidFill>
              </a:rPr>
              <a:t>First things first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r>
              <a:rPr lang="en-US" dirty="0" smtClean="0">
                <a:solidFill>
                  <a:schemeClr val="tx1"/>
                </a:solidFill>
              </a:rPr>
              <a:t>..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975" y="1458232"/>
            <a:ext cx="8691973" cy="5039382"/>
          </a:xfrm>
          <a:solidFill>
            <a:schemeClr val="tx1">
              <a:lumMod val="50000"/>
              <a:lumOff val="50000"/>
              <a:alpha val="42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200" b="1" dirty="0" smtClean="0">
                <a:solidFill>
                  <a:schemeClr val="bg1"/>
                </a:solidFill>
              </a:rPr>
              <a:t>This is a Hands-On</a:t>
            </a:r>
            <a:r>
              <a:rPr lang="en-AU" sz="3200" b="1" dirty="0">
                <a:solidFill>
                  <a:schemeClr val="bg1"/>
                </a:solidFill>
              </a:rPr>
              <a:t> </a:t>
            </a:r>
            <a:r>
              <a:rPr lang="en-AU" sz="3200" b="1" dirty="0" smtClean="0">
                <a:solidFill>
                  <a:schemeClr val="bg1"/>
                </a:solidFill>
              </a:rPr>
              <a:t>Lab, you ready for the rodeo?</a:t>
            </a:r>
          </a:p>
          <a:p>
            <a:pPr>
              <a:spcBef>
                <a:spcPts val="0"/>
              </a:spcBef>
            </a:pPr>
            <a:r>
              <a:rPr lang="en-AU" sz="2800" b="1" dirty="0" err="1" smtClean="0">
                <a:solidFill>
                  <a:schemeClr val="bg1"/>
                </a:solidFill>
              </a:rPr>
              <a:t>Ethereum</a:t>
            </a:r>
            <a:r>
              <a:rPr lang="en-AU" sz="2800" b="1" dirty="0" smtClean="0">
                <a:solidFill>
                  <a:schemeClr val="bg1"/>
                </a:solidFill>
              </a:rPr>
              <a:t> Client</a:t>
            </a:r>
            <a:endParaRPr lang="en-AU" sz="28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AU" sz="2800" b="1" dirty="0" smtClean="0">
                <a:solidFill>
                  <a:schemeClr val="bg1"/>
                </a:solidFill>
              </a:rPr>
              <a:t>Mist</a:t>
            </a:r>
            <a:endParaRPr lang="en-AU" sz="28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AU" sz="2800" b="1" dirty="0" smtClean="0">
                <a:solidFill>
                  <a:schemeClr val="bg1"/>
                </a:solidFill>
              </a:rPr>
              <a:t>Visual Studio Code (or another text editor)</a:t>
            </a:r>
          </a:p>
          <a:p>
            <a:pPr>
              <a:spcBef>
                <a:spcPts val="0"/>
              </a:spcBef>
            </a:pPr>
            <a:r>
              <a:rPr lang="en-AU" sz="2800" b="1" dirty="0" smtClean="0">
                <a:solidFill>
                  <a:schemeClr val="bg1"/>
                </a:solidFill>
              </a:rPr>
              <a:t>Internet Access</a:t>
            </a:r>
          </a:p>
          <a:p>
            <a:r>
              <a:rPr lang="en-AU" sz="3200" dirty="0" smtClean="0">
                <a:solidFill>
                  <a:schemeClr val="bg1"/>
                </a:solidFill>
              </a:rPr>
              <a:t>Agenda</a:t>
            </a:r>
          </a:p>
          <a:p>
            <a:pPr lvl="1"/>
            <a:r>
              <a:rPr lang="en-AU" sz="2800" dirty="0" smtClean="0">
                <a:solidFill>
                  <a:schemeClr val="bg1"/>
                </a:solidFill>
              </a:rPr>
              <a:t>Some background terms and a how it all works</a:t>
            </a:r>
          </a:p>
          <a:p>
            <a:pPr lvl="1"/>
            <a:r>
              <a:rPr lang="en-AU" sz="2800" dirty="0" smtClean="0">
                <a:solidFill>
                  <a:schemeClr val="bg1"/>
                </a:solidFill>
              </a:rPr>
              <a:t>Some real world examples</a:t>
            </a:r>
          </a:p>
          <a:p>
            <a:pPr lvl="1"/>
            <a:r>
              <a:rPr lang="en-AU" sz="2800" dirty="0" smtClean="0">
                <a:solidFill>
                  <a:schemeClr val="bg1"/>
                </a:solidFill>
              </a:rPr>
              <a:t>Lets shoot from the hip and build a few contracts</a:t>
            </a:r>
          </a:p>
          <a:p>
            <a:pPr lvl="1"/>
            <a:endParaRPr lang="en-A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4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3-17 at 12.11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131" y="192706"/>
            <a:ext cx="1739270" cy="1837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a block chain? Some basics.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1707444"/>
            <a:ext cx="8308975" cy="3400403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Distributed Database of processing nodes aka “Miners”</a:t>
            </a:r>
          </a:p>
          <a:p>
            <a:r>
              <a:rPr lang="en-AU" dirty="0" smtClean="0"/>
              <a:t>First record is called the “Genesis block”</a:t>
            </a:r>
          </a:p>
          <a:p>
            <a:r>
              <a:rPr lang="en-AU" dirty="0" smtClean="0"/>
              <a:t>Transactions are recorded in ‘Blocks’ by Miners</a:t>
            </a:r>
          </a:p>
          <a:p>
            <a:r>
              <a:rPr lang="en-AU" dirty="0" smtClean="0"/>
              <a:t>Everyone (or majority) need to agree</a:t>
            </a:r>
          </a:p>
          <a:p>
            <a:r>
              <a:rPr lang="en-AU" dirty="0" smtClean="0"/>
              <a:t>Blocks are then cryptographically ‘signed’ </a:t>
            </a:r>
          </a:p>
          <a:p>
            <a:r>
              <a:rPr lang="en-AU" dirty="0" smtClean="0"/>
              <a:t>Everything repeats</a:t>
            </a:r>
          </a:p>
          <a:p>
            <a:r>
              <a:rPr lang="en-AU" dirty="0" smtClean="0"/>
              <a:t>Results in a unchangeable</a:t>
            </a:r>
            <a:r>
              <a:rPr lang="en-AU" dirty="0"/>
              <a:t>/incorruptible Ledger</a:t>
            </a:r>
          </a:p>
          <a:p>
            <a:endParaRPr lang="en-AU" dirty="0"/>
          </a:p>
        </p:txBody>
      </p:sp>
      <p:sp>
        <p:nvSpPr>
          <p:cNvPr id="4" name="Round Same Side Corner Rectangle 3"/>
          <p:cNvSpPr/>
          <p:nvPr/>
        </p:nvSpPr>
        <p:spPr>
          <a:xfrm>
            <a:off x="2426177" y="5201927"/>
            <a:ext cx="822960" cy="822960"/>
          </a:xfrm>
          <a:prstGeom prst="round2Same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Block</a:t>
            </a:r>
          </a:p>
          <a:p>
            <a:pPr algn="ctr"/>
            <a:r>
              <a:rPr lang="en-AU" dirty="0" smtClean="0"/>
              <a:t>#2</a:t>
            </a:r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1830426" y="5107847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sp>
        <p:nvSpPr>
          <p:cNvPr id="6" name="Round Same Side Corner Rectangle 5"/>
          <p:cNvSpPr/>
          <p:nvPr/>
        </p:nvSpPr>
        <p:spPr>
          <a:xfrm>
            <a:off x="869711" y="5201927"/>
            <a:ext cx="822960" cy="822960"/>
          </a:xfrm>
          <a:prstGeom prst="round2Same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AU" sz="1400" dirty="0" smtClean="0"/>
              <a:t>Genesis block</a:t>
            </a:r>
            <a:endParaRPr lang="en-AU" sz="1400" dirty="0"/>
          </a:p>
        </p:txBody>
      </p:sp>
      <p:sp>
        <p:nvSpPr>
          <p:cNvPr id="8" name="Round Same Side Corner Rectangle 7"/>
          <p:cNvSpPr/>
          <p:nvPr/>
        </p:nvSpPr>
        <p:spPr>
          <a:xfrm>
            <a:off x="3982128" y="5201013"/>
            <a:ext cx="822960" cy="822960"/>
          </a:xfrm>
          <a:prstGeom prst="round2Same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Block</a:t>
            </a:r>
          </a:p>
          <a:p>
            <a:pPr algn="ctr"/>
            <a:r>
              <a:rPr lang="en-AU" dirty="0" smtClean="0"/>
              <a:t>#3</a:t>
            </a:r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3386377" y="5106933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sp>
        <p:nvSpPr>
          <p:cNvPr id="10" name="Round Same Side Corner Rectangle 9"/>
          <p:cNvSpPr/>
          <p:nvPr/>
        </p:nvSpPr>
        <p:spPr>
          <a:xfrm>
            <a:off x="5538079" y="5190477"/>
            <a:ext cx="822960" cy="822960"/>
          </a:xfrm>
          <a:prstGeom prst="round2Same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Block</a:t>
            </a:r>
          </a:p>
          <a:p>
            <a:pPr algn="ctr"/>
            <a:r>
              <a:rPr lang="en-AU" dirty="0" smtClean="0"/>
              <a:t>#4</a:t>
            </a:r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4942328" y="5096397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sp>
        <p:nvSpPr>
          <p:cNvPr id="16" name="Quad Arrow 15"/>
          <p:cNvSpPr/>
          <p:nvPr/>
        </p:nvSpPr>
        <p:spPr>
          <a:xfrm>
            <a:off x="6419595" y="2994862"/>
            <a:ext cx="1184072" cy="1096995"/>
          </a:xfrm>
          <a:prstGeom prst="quadArrow">
            <a:avLst>
              <a:gd name="adj1" fmla="val 8208"/>
              <a:gd name="adj2" fmla="val 15354"/>
              <a:gd name="adj3" fmla="val 22500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pSp>
        <p:nvGrpSpPr>
          <p:cNvPr id="35" name="Group 34"/>
          <p:cNvGrpSpPr/>
          <p:nvPr/>
        </p:nvGrpSpPr>
        <p:grpSpPr>
          <a:xfrm>
            <a:off x="5313979" y="2029963"/>
            <a:ext cx="3368328" cy="3092966"/>
            <a:chOff x="5313979" y="2029963"/>
            <a:chExt cx="3368328" cy="3092966"/>
          </a:xfrm>
        </p:grpSpPr>
        <p:sp>
          <p:nvSpPr>
            <p:cNvPr id="13" name="Frame 12"/>
            <p:cNvSpPr/>
            <p:nvPr/>
          </p:nvSpPr>
          <p:spPr>
            <a:xfrm>
              <a:off x="5313979" y="3202029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A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8" name="Frame 17"/>
            <p:cNvSpPr/>
            <p:nvPr/>
          </p:nvSpPr>
          <p:spPr>
            <a:xfrm>
              <a:off x="6482307" y="4299969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D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9" name="Frame 18"/>
            <p:cNvSpPr/>
            <p:nvPr/>
          </p:nvSpPr>
          <p:spPr>
            <a:xfrm>
              <a:off x="7666379" y="3142637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C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0" name="Frame 19"/>
            <p:cNvSpPr/>
            <p:nvPr/>
          </p:nvSpPr>
          <p:spPr>
            <a:xfrm>
              <a:off x="6482307" y="2029963"/>
              <a:ext cx="1015928" cy="822960"/>
            </a:xfrm>
            <a:prstGeom prst="fram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Miner B</a:t>
              </a:r>
              <a:endParaRPr lang="en-A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426668" y="2696945"/>
            <a:ext cx="6239711" cy="2410903"/>
            <a:chOff x="1426668" y="2696945"/>
            <a:chExt cx="6239711" cy="2410903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426668" y="3904297"/>
              <a:ext cx="3887311" cy="1203551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426668" y="4656933"/>
              <a:ext cx="4903238" cy="439465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1426668" y="2696945"/>
              <a:ext cx="4903238" cy="2410903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1426668" y="3778858"/>
              <a:ext cx="6239711" cy="1317540"/>
            </a:xfrm>
            <a:prstGeom prst="line">
              <a:avLst/>
            </a:prstGeom>
            <a:ln>
              <a:solidFill>
                <a:schemeClr val="bg2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759972" y="2587185"/>
            <a:ext cx="4843696" cy="2504982"/>
            <a:chOff x="2069453" y="2696945"/>
            <a:chExt cx="5534214" cy="2242226"/>
          </a:xfrm>
        </p:grpSpPr>
        <p:cxnSp>
          <p:nvCxnSpPr>
            <p:cNvPr id="37" name="Straight Connector 36"/>
            <p:cNvCxnSpPr/>
            <p:nvPr/>
          </p:nvCxnSpPr>
          <p:spPr>
            <a:xfrm flipH="1">
              <a:off x="2069453" y="4024989"/>
              <a:ext cx="3284355" cy="914182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2221854" y="2696945"/>
              <a:ext cx="4108052" cy="2242226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2221854" y="3904297"/>
              <a:ext cx="5381813" cy="1034874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8" idx="1"/>
            </p:cNvCxnSpPr>
            <p:nvPr/>
          </p:nvCxnSpPr>
          <p:spPr>
            <a:xfrm flipH="1">
              <a:off x="2241906" y="4711449"/>
              <a:ext cx="4240401" cy="227722"/>
            </a:xfrm>
            <a:prstGeom prst="line">
              <a:avLst/>
            </a:prstGeom>
            <a:ln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6423457" y="5096397"/>
            <a:ext cx="411480" cy="104647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######</a:t>
            </a:r>
            <a:endParaRPr lang="en-AU" dirty="0"/>
          </a:p>
        </p:txBody>
      </p:sp>
      <p:pic>
        <p:nvPicPr>
          <p:cNvPr id="53" name="Picture 52" descr="Screen Shot 2017-03-16 at 11.29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10" y="5069189"/>
            <a:ext cx="1226778" cy="9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xmlns:p14="http://schemas.microsoft.com/office/powerpoint/2010/main" spd="slow" advClick="0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6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16 at 11.44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25" y="1707444"/>
            <a:ext cx="4503410" cy="2759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is a Smart Contract?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Set of processing instructions that</a:t>
            </a:r>
          </a:p>
          <a:p>
            <a:pPr lvl="1"/>
            <a:r>
              <a:rPr lang="en-AU" dirty="0" smtClean="0"/>
              <a:t>Can be accessed by anyone</a:t>
            </a:r>
          </a:p>
          <a:p>
            <a:pPr lvl="1"/>
            <a:r>
              <a:rPr lang="en-AU" dirty="0"/>
              <a:t>Use </a:t>
            </a:r>
            <a:r>
              <a:rPr lang="en-AU" dirty="0" smtClean="0"/>
              <a:t>modified “</a:t>
            </a:r>
            <a:r>
              <a:rPr lang="en-AU" dirty="0" err="1" smtClean="0"/>
              <a:t>Merkle</a:t>
            </a:r>
            <a:r>
              <a:rPr lang="en-AU" dirty="0" smtClean="0"/>
              <a:t> </a:t>
            </a:r>
            <a:r>
              <a:rPr lang="en-AU" dirty="0"/>
              <a:t>Patricia </a:t>
            </a:r>
            <a:r>
              <a:rPr lang="en-AU" dirty="0" smtClean="0"/>
              <a:t>Trees” to</a:t>
            </a:r>
            <a:br>
              <a:rPr lang="en-AU" dirty="0" smtClean="0"/>
            </a:br>
            <a:r>
              <a:rPr lang="en-AU" dirty="0" smtClean="0"/>
              <a:t>hold state and interact with </a:t>
            </a:r>
            <a:br>
              <a:rPr lang="en-AU" dirty="0" smtClean="0"/>
            </a:br>
            <a:r>
              <a:rPr lang="en-AU" dirty="0" err="1" smtClean="0"/>
              <a:t>Blockchain</a:t>
            </a:r>
            <a:r>
              <a:rPr lang="en-AU" dirty="0" smtClean="0"/>
              <a:t> assets</a:t>
            </a:r>
          </a:p>
          <a:p>
            <a:pPr lvl="1"/>
            <a:r>
              <a:rPr lang="en-AU" dirty="0" smtClean="0"/>
              <a:t>Runs on every miner node </a:t>
            </a:r>
          </a:p>
          <a:p>
            <a:pPr marL="228600" lvl="1" indent="0">
              <a:buNone/>
            </a:pPr>
            <a:r>
              <a:rPr lang="en-AU" dirty="0"/>
              <a:t> </a:t>
            </a:r>
            <a:r>
              <a:rPr lang="en-AU" dirty="0" smtClean="0"/>
              <a:t>       (for the moment anyway)</a:t>
            </a:r>
          </a:p>
          <a:p>
            <a:pPr lvl="1"/>
            <a:r>
              <a:rPr lang="en-AU" dirty="0" smtClean="0"/>
              <a:t>Can operate on separate “cousin” </a:t>
            </a:r>
            <a:r>
              <a:rPr lang="en-AU" dirty="0" err="1" smtClean="0"/>
              <a:t>blockchains</a:t>
            </a:r>
            <a:endParaRPr lang="en-AU" dirty="0" smtClean="0"/>
          </a:p>
          <a:p>
            <a:r>
              <a:rPr lang="en-AU" dirty="0" smtClean="0"/>
              <a:t>Can act as a “trusted” third party</a:t>
            </a:r>
          </a:p>
          <a:p>
            <a:pPr lvl="1"/>
            <a:r>
              <a:rPr lang="en-AU" dirty="0" smtClean="0"/>
              <a:t>Code does not lie or cheat (yet)</a:t>
            </a:r>
          </a:p>
          <a:p>
            <a:pPr lvl="1"/>
            <a:r>
              <a:rPr lang="en-AU" dirty="0" smtClean="0"/>
              <a:t>Code can be open sourced, checked and audited.. </a:t>
            </a:r>
            <a:r>
              <a:rPr lang="en-AU" u="sng" dirty="0"/>
              <a:t>b</a:t>
            </a:r>
            <a:r>
              <a:rPr lang="en-AU" u="sng" dirty="0" smtClean="0"/>
              <a:t>y humans or automation</a:t>
            </a:r>
            <a:r>
              <a:rPr lang="en-AU" dirty="0" smtClean="0"/>
              <a:t>!</a:t>
            </a:r>
            <a:endParaRPr lang="en-AU" dirty="0"/>
          </a:p>
          <a:p>
            <a:pPr lvl="1"/>
            <a:r>
              <a:rPr lang="en-AU" dirty="0" smtClean="0"/>
              <a:t>Contract byte code can be “verified” against the </a:t>
            </a:r>
            <a:r>
              <a:rPr lang="en-AU" dirty="0" err="1" smtClean="0"/>
              <a:t>blockchain</a:t>
            </a:r>
            <a:r>
              <a:rPr lang="en-AU" dirty="0" smtClean="0"/>
              <a:t> address to ensure what is supposed to happen, will happen.</a:t>
            </a:r>
          </a:p>
          <a:p>
            <a:r>
              <a:rPr lang="en-AU" dirty="0" smtClean="0"/>
              <a:t> </a:t>
            </a:r>
            <a:r>
              <a:rPr lang="en-AU" dirty="0" smtClean="0"/>
              <a:t>Miners </a:t>
            </a:r>
            <a:r>
              <a:rPr lang="en-AU" dirty="0" smtClean="0"/>
              <a:t>get paid by “Gas” which is a transaction fee charged “per line”, currently fixed at </a:t>
            </a:r>
            <a:r>
              <a:rPr lang="en-US" dirty="0" smtClean="0"/>
              <a:t>0.00001 Ether, but that will change.</a:t>
            </a:r>
            <a:endParaRPr lang="en-AU" dirty="0" smtClean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783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6" y="272183"/>
            <a:ext cx="8464924" cy="952355"/>
          </a:xfrm>
        </p:spPr>
        <p:txBody>
          <a:bodyPr/>
          <a:lstStyle/>
          <a:p>
            <a:r>
              <a:rPr lang="en-AU" dirty="0" smtClean="0"/>
              <a:t>Some real world examples .. Unfortunately most are just rumours and experiments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FINANCIAL </a:t>
            </a:r>
            <a:r>
              <a:rPr lang="en-AU" dirty="0" smtClean="0"/>
              <a:t>/ COMMERCIAL SERVICES</a:t>
            </a:r>
          </a:p>
          <a:p>
            <a:pPr lvl="1"/>
            <a:endParaRPr lang="en-AU" dirty="0" smtClean="0"/>
          </a:p>
          <a:p>
            <a:pPr lvl="1"/>
            <a:endParaRPr lang="en-AU" dirty="0"/>
          </a:p>
          <a:p>
            <a:pPr lvl="1"/>
            <a:endParaRPr lang="en-AU" dirty="0" smtClean="0"/>
          </a:p>
          <a:p>
            <a:r>
              <a:rPr lang="en-AU" dirty="0" smtClean="0"/>
              <a:t>GOVERNMENT / CIVIL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ENTERTAINMENT / SOCIAL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 descr="Screen Shot 2017-03-18 at 10.29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66" y="2241041"/>
            <a:ext cx="2195127" cy="531632"/>
          </a:xfrm>
          <a:prstGeom prst="rect">
            <a:avLst/>
          </a:prstGeom>
        </p:spPr>
      </p:pic>
      <p:pic>
        <p:nvPicPr>
          <p:cNvPr id="8" name="Picture 7" descr="Screen Shot 2017-03-18 at 10.38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3" y="2056375"/>
            <a:ext cx="737999" cy="7144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1736" y="2132579"/>
            <a:ext cx="1690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The DAO</a:t>
            </a:r>
          </a:p>
          <a:p>
            <a:r>
              <a:rPr lang="en-AU" dirty="0" smtClean="0"/>
              <a:t>Various services</a:t>
            </a:r>
            <a:endParaRPr lang="en-AU" dirty="0"/>
          </a:p>
        </p:txBody>
      </p:sp>
      <p:pic>
        <p:nvPicPr>
          <p:cNvPr id="10" name="Picture 9" descr="Screen Shot 2017-03-18 at 10.41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89" y="2147073"/>
            <a:ext cx="1173521" cy="5491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04189" y="1763247"/>
            <a:ext cx="396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WARNING: Smoke and mirrors section</a:t>
            </a:r>
            <a:r>
              <a:rPr lang="mr-IN" dirty="0" smtClean="0"/>
              <a:t>…</a:t>
            </a:r>
            <a:endParaRPr lang="en-AU" dirty="0"/>
          </a:p>
        </p:txBody>
      </p:sp>
      <p:pic>
        <p:nvPicPr>
          <p:cNvPr id="12" name="Picture 11" descr="Screen Shot 2017-03-18 at 10.47.4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20" y="3697897"/>
            <a:ext cx="768901" cy="7556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49703" y="3744063"/>
            <a:ext cx="165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Autonomous </a:t>
            </a:r>
          </a:p>
          <a:p>
            <a:r>
              <a:rPr lang="en-AU" dirty="0" smtClean="0"/>
              <a:t>Record Keeping</a:t>
            </a:r>
            <a:endParaRPr lang="en-AU" dirty="0"/>
          </a:p>
        </p:txBody>
      </p:sp>
      <p:pic>
        <p:nvPicPr>
          <p:cNvPr id="14" name="Picture 13" descr="Screen Shot 2017-03-18 at 10.54.2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8" y="5368140"/>
            <a:ext cx="890993" cy="8802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48521" y="5403840"/>
            <a:ext cx="1606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Imogen Heap</a:t>
            </a:r>
          </a:p>
          <a:p>
            <a:r>
              <a:rPr lang="en-AU" dirty="0" smtClean="0"/>
              <a:t>Royalty control</a:t>
            </a:r>
            <a:endParaRPr lang="en-AU" dirty="0"/>
          </a:p>
        </p:txBody>
      </p:sp>
      <p:pic>
        <p:nvPicPr>
          <p:cNvPr id="16" name="Picture 15" descr="Screen Shot 2017-03-18 at 10.56.45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0" y="2798716"/>
            <a:ext cx="2480991" cy="4549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87737" y="2787519"/>
            <a:ext cx="137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Bill-of-lading</a:t>
            </a:r>
            <a:endParaRPr lang="en-AU" dirty="0"/>
          </a:p>
        </p:txBody>
      </p:sp>
      <p:sp>
        <p:nvSpPr>
          <p:cNvPr id="18" name="TextBox 17"/>
          <p:cNvSpPr txBox="1"/>
          <p:nvPr/>
        </p:nvSpPr>
        <p:spPr>
          <a:xfrm>
            <a:off x="1090062" y="4759712"/>
            <a:ext cx="226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Swedish </a:t>
            </a:r>
            <a:r>
              <a:rPr lang="en-AU" dirty="0" smtClean="0"/>
              <a:t>Land Registry</a:t>
            </a:r>
            <a:endParaRPr lang="en-AU" dirty="0"/>
          </a:p>
        </p:txBody>
      </p:sp>
      <p:pic>
        <p:nvPicPr>
          <p:cNvPr id="19" name="Picture 18" descr="Screen Shot 2017-03-18 at 10.59.34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25" y="4476767"/>
            <a:ext cx="2036828" cy="435051"/>
          </a:xfrm>
          <a:prstGeom prst="rect">
            <a:avLst/>
          </a:prstGeom>
        </p:spPr>
      </p:pic>
      <p:pic>
        <p:nvPicPr>
          <p:cNvPr id="20" name="Picture 19" descr="Screen Shot 2017-03-18 at 11.03.19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38" y="3183890"/>
            <a:ext cx="1266344" cy="8346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97768" y="3940512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Ghana</a:t>
            </a:r>
          </a:p>
        </p:txBody>
      </p:sp>
      <p:pic>
        <p:nvPicPr>
          <p:cNvPr id="22" name="Picture 21" descr="Screen Shot 2017-03-18 at 11.04.18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418" y="3183890"/>
            <a:ext cx="1167575" cy="5814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87607" y="3697897"/>
            <a:ext cx="111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Honduras</a:t>
            </a:r>
            <a:endParaRPr lang="en-AU" dirty="0" smtClean="0"/>
          </a:p>
        </p:txBody>
      </p:sp>
      <p:sp>
        <p:nvSpPr>
          <p:cNvPr id="24" name="Rounded Rectangle 23"/>
          <p:cNvSpPr/>
          <p:nvPr/>
        </p:nvSpPr>
        <p:spPr>
          <a:xfrm>
            <a:off x="4655152" y="1644895"/>
            <a:ext cx="4248216" cy="3018166"/>
          </a:xfrm>
          <a:prstGeom prst="roundRect">
            <a:avLst/>
          </a:prstGeom>
          <a:solidFill>
            <a:schemeClr val="tx1">
              <a:lumMod val="50000"/>
              <a:lumOff val="50000"/>
              <a:alpha val="34000"/>
            </a:schemeClr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 dirty="0"/>
          </a:p>
        </p:txBody>
      </p:sp>
      <p:pic>
        <p:nvPicPr>
          <p:cNvPr id="4" name="Picture 3" descr="Screen Shot 2017-03-28 at 10.55.36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48" y="3765056"/>
            <a:ext cx="930076" cy="8980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76198" y="4525343"/>
            <a:ext cx="1797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Food distribution</a:t>
            </a:r>
          </a:p>
          <a:p>
            <a:r>
              <a:rPr lang="en-AU" dirty="0" smtClean="0"/>
              <a:t>and Supply chain</a:t>
            </a:r>
            <a:endParaRPr lang="en-AU" dirty="0"/>
          </a:p>
        </p:txBody>
      </p:sp>
      <p:sp>
        <p:nvSpPr>
          <p:cNvPr id="25" name="Rectangle 24"/>
          <p:cNvSpPr/>
          <p:nvPr/>
        </p:nvSpPr>
        <p:spPr>
          <a:xfrm>
            <a:off x="675263" y="1707444"/>
            <a:ext cx="7585730" cy="440527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Blockchain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Tech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Probably not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Ethereum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712448" y="5148658"/>
            <a:ext cx="5190920" cy="1395950"/>
          </a:xfrm>
          <a:prstGeom prst="roundRect">
            <a:avLst/>
          </a:prstGeom>
          <a:solidFill>
            <a:srgbClr val="FF0000">
              <a:alpha val="34000"/>
            </a:srgbClr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AU" dirty="0" smtClean="0"/>
              <a:t>NOTE: The US SEC have rejected </a:t>
            </a:r>
            <a:r>
              <a:rPr lang="en-AU" dirty="0"/>
              <a:t>the </a:t>
            </a:r>
            <a:r>
              <a:rPr lang="en-AU" dirty="0" err="1"/>
              <a:t>Winklevoss</a:t>
            </a:r>
            <a:r>
              <a:rPr lang="en-AU" dirty="0"/>
              <a:t> </a:t>
            </a:r>
            <a:r>
              <a:rPr lang="en-AU" dirty="0" err="1"/>
              <a:t>Bitcoin</a:t>
            </a:r>
            <a:r>
              <a:rPr lang="en-AU" dirty="0"/>
              <a:t> Trust because </a:t>
            </a:r>
            <a:r>
              <a:rPr lang="en-AU" dirty="0" err="1" smtClean="0"/>
              <a:t>bitcoin</a:t>
            </a:r>
            <a:r>
              <a:rPr lang="en-AU" dirty="0" smtClean="0"/>
              <a:t> markets are mostly unregulated</a:t>
            </a:r>
            <a:r>
              <a:rPr lang="en-AU" dirty="0"/>
              <a:t> </a:t>
            </a:r>
            <a:r>
              <a:rPr lang="en-AU" dirty="0" smtClean="0"/>
              <a:t>and unable </a:t>
            </a:r>
            <a:r>
              <a:rPr lang="en-AU" dirty="0"/>
              <a:t>to enter into surveillance-sharing agreements</a:t>
            </a:r>
            <a:r>
              <a:rPr lang="en-AU" dirty="0" smtClean="0"/>
              <a:t>.    </a:t>
            </a:r>
            <a:r>
              <a:rPr lang="en-AU" sz="1200" dirty="0" smtClean="0"/>
              <a:t>15</a:t>
            </a:r>
            <a:r>
              <a:rPr lang="en-AU" sz="1200" baseline="30000" dirty="0" smtClean="0"/>
              <a:t>th</a:t>
            </a:r>
            <a:r>
              <a:rPr lang="en-AU" sz="1200" dirty="0" smtClean="0"/>
              <a:t> March The Australian Business Review,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333619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16 at 9.22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673"/>
            <a:ext cx="9144000" cy="56663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can you expect?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AU" b="1" dirty="0" smtClean="0"/>
              <a:t>Hombre!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89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16 at 9.49.3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83"/>
            <a:ext cx="9144000" cy="16269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100" y="1078384"/>
            <a:ext cx="900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“You </a:t>
            </a:r>
            <a:r>
              <a:rPr lang="en-AU" dirty="0">
                <a:solidFill>
                  <a:schemeClr val="bg1"/>
                </a:solidFill>
              </a:rPr>
              <a:t>see, in this world there's two kinds of people, my friend: Those with loaded guns and those who dig. You </a:t>
            </a:r>
            <a:r>
              <a:rPr lang="en-AU" dirty="0" smtClean="0">
                <a:solidFill>
                  <a:schemeClr val="bg1"/>
                </a:solidFill>
              </a:rPr>
              <a:t>dig”.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 smtClean="0"/>
              <a:t>Immutable, Irrevocable</a:t>
            </a:r>
            <a:r>
              <a:rPr lang="mr-IN" dirty="0" smtClean="0"/>
              <a:t>…</a:t>
            </a:r>
            <a:r>
              <a:rPr lang="en-US" dirty="0" smtClean="0"/>
              <a:t>..</a:t>
            </a:r>
            <a:r>
              <a:rPr lang="en-AU" dirty="0" smtClean="0"/>
              <a:t> (‘</a:t>
            </a:r>
            <a:r>
              <a:rPr lang="en-AU" dirty="0" err="1" smtClean="0"/>
              <a:t>ish</a:t>
            </a:r>
            <a:r>
              <a:rPr lang="en-AU" dirty="0" smtClean="0"/>
              <a:t>)</a:t>
            </a:r>
          </a:p>
          <a:p>
            <a:r>
              <a:rPr lang="en-AU" dirty="0" smtClean="0"/>
              <a:t>Code can act as a true trusted third party.</a:t>
            </a:r>
          </a:p>
          <a:p>
            <a:r>
              <a:rPr lang="en-AU" dirty="0" smtClean="0"/>
              <a:t>Contracts can hold tokens or Ether in escrow; or check the balance of others accounts to ensure payment can be made.</a:t>
            </a:r>
          </a:p>
          <a:p>
            <a:r>
              <a:rPr lang="en-AU" dirty="0" smtClean="0"/>
              <a:t>Transparency in all things </a:t>
            </a:r>
          </a:p>
          <a:p>
            <a:r>
              <a:rPr lang="en-AU" dirty="0" smtClean="0"/>
              <a:t>Can run in separate private chains or fully public </a:t>
            </a:r>
          </a:p>
          <a:p>
            <a:r>
              <a:rPr lang="en-AU" dirty="0" smtClean="0"/>
              <a:t>Solidity is considered “</a:t>
            </a:r>
            <a:r>
              <a:rPr lang="en-AU" dirty="0" smtClean="0"/>
              <a:t>Turing </a:t>
            </a:r>
            <a:r>
              <a:rPr lang="en-AU" dirty="0" smtClean="0"/>
              <a:t>Complete”, i.e. it can solve basic problems.  Solves “Halting Problem” by using gas limits.</a:t>
            </a:r>
          </a:p>
          <a:p>
            <a:r>
              <a:rPr lang="en-AU" dirty="0" smtClean="0"/>
              <a:t>Allows for democracy and voting</a:t>
            </a:r>
          </a:p>
          <a:p>
            <a:r>
              <a:rPr lang="en-AU" dirty="0" smtClean="0"/>
              <a:t>Always available, always on </a:t>
            </a:r>
            <a:r>
              <a:rPr lang="mr-IN" dirty="0" smtClean="0"/>
              <a:t>…</a:t>
            </a:r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96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03-16 at 9.52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31"/>
            <a:ext cx="9144000" cy="15734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100" y="1078384"/>
            <a:ext cx="900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“Oh I almost forgot. He gave me a thousand. I think his idea was that I kill you</a:t>
            </a:r>
            <a:r>
              <a:rPr lang="en-AU" dirty="0" smtClean="0">
                <a:solidFill>
                  <a:schemeClr val="bg1"/>
                </a:solidFill>
              </a:rPr>
              <a:t>.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 smtClean="0">
                <a:solidFill>
                  <a:schemeClr val="bg1"/>
                </a:solidFill>
              </a:rPr>
              <a:t>But </a:t>
            </a:r>
            <a:r>
              <a:rPr lang="en-AU" dirty="0">
                <a:solidFill>
                  <a:schemeClr val="bg1"/>
                </a:solidFill>
              </a:rPr>
              <a:t>you know the pity is when I'm paid, I always follow my job through. You know that.</a:t>
            </a:r>
            <a:r>
              <a:rPr lang="en-AU" dirty="0" smtClean="0">
                <a:solidFill>
                  <a:schemeClr val="bg1"/>
                </a:solidFill>
              </a:rPr>
              <a:t>.”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Your smart contract is NOT smart and NOT a contract!  It’s just code that updates a ledger.</a:t>
            </a:r>
          </a:p>
          <a:p>
            <a:r>
              <a:rPr lang="en-AU" dirty="0" smtClean="0"/>
              <a:t>Your contract is merciless and programmers make mistakes</a:t>
            </a:r>
          </a:p>
          <a:p>
            <a:r>
              <a:rPr lang="en-AU" dirty="0" smtClean="0"/>
              <a:t> You can’t have consensus for anything outside of the </a:t>
            </a:r>
            <a:r>
              <a:rPr lang="en-AU" dirty="0" err="1" smtClean="0"/>
              <a:t>Blockchain</a:t>
            </a:r>
            <a:endParaRPr lang="en-AU" dirty="0" smtClean="0"/>
          </a:p>
          <a:p>
            <a:r>
              <a:rPr lang="en-AU" dirty="0" smtClean="0"/>
              <a:t>It’s not a good option for peer-to-peer insurance (yet?)</a:t>
            </a:r>
          </a:p>
          <a:p>
            <a:r>
              <a:rPr lang="en-AU" dirty="0" smtClean="0"/>
              <a:t>Gas price will need to be market driven rather than fixed to Ether price</a:t>
            </a:r>
          </a:p>
          <a:p>
            <a:r>
              <a:rPr lang="en-AU" dirty="0" smtClean="0"/>
              <a:t>Lots of questions around scaling to a global level</a:t>
            </a:r>
          </a:p>
          <a:p>
            <a:endParaRPr lang="en-AU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3269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16 at 10.04.3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5"/>
            <a:ext cx="9144000" cy="155895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Technology is very young, so the tools are limited.</a:t>
            </a:r>
          </a:p>
          <a:p>
            <a:r>
              <a:rPr lang="en-AU" dirty="0" smtClean="0"/>
              <a:t>There has been a “Hard-fork” after disputes.</a:t>
            </a:r>
          </a:p>
          <a:p>
            <a:r>
              <a:rPr lang="en-AU" dirty="0" smtClean="0"/>
              <a:t>Not tied to any </a:t>
            </a:r>
            <a:r>
              <a:rPr lang="en-AU" dirty="0"/>
              <a:t>particular nation </a:t>
            </a:r>
            <a:r>
              <a:rPr lang="en-AU" dirty="0" smtClean="0"/>
              <a:t>state or regulator.  So how the law will deal </a:t>
            </a:r>
            <a:r>
              <a:rPr lang="en-AU" dirty="0"/>
              <a:t>with a stateless </a:t>
            </a:r>
            <a:r>
              <a:rPr lang="en-AU" dirty="0" smtClean="0"/>
              <a:t>funds is an open question.</a:t>
            </a:r>
          </a:p>
          <a:p>
            <a:r>
              <a:rPr lang="en-AU" dirty="0" smtClean="0"/>
              <a:t>A lot of overly hyped </a:t>
            </a:r>
            <a:r>
              <a:rPr lang="en-US" dirty="0" smtClean="0"/>
              <a:t>start-ups and prototypes out there.</a:t>
            </a:r>
          </a:p>
          <a:p>
            <a:r>
              <a:rPr lang="en-US" dirty="0" smtClean="0"/>
              <a:t>Contract Addresses can’t change; but that’s mitigated somewhat with </a:t>
            </a:r>
            <a:r>
              <a:rPr lang="en-US" dirty="0" err="1" smtClean="0"/>
              <a:t>Ethereum</a:t>
            </a:r>
            <a:r>
              <a:rPr lang="en-US" dirty="0" smtClean="0"/>
              <a:t> Name Service</a:t>
            </a:r>
            <a:endParaRPr lang="en-AU" dirty="0" smtClean="0"/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41100" y="1200294"/>
            <a:ext cx="900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“I'm </a:t>
            </a:r>
            <a:r>
              <a:rPr lang="en-AU" dirty="0">
                <a:solidFill>
                  <a:schemeClr val="bg1"/>
                </a:solidFill>
              </a:rPr>
              <a:t>looking for the owner of that horse. He's tall, blonde, he smokes a cigar, and he's a pig</a:t>
            </a:r>
            <a:r>
              <a:rPr lang="en-AU" dirty="0" smtClean="0">
                <a:solidFill>
                  <a:schemeClr val="bg1"/>
                </a:solidFill>
              </a:rPr>
              <a:t>!”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97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544</TotalTime>
  <Words>660</Words>
  <Application>Microsoft Macintosh PowerPoint</Application>
  <PresentationFormat>On-screen Show (4:3)</PresentationFormat>
  <Paragraphs>100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Expo</vt:lpstr>
      <vt:lpstr>Ethereum Smart Contracts</vt:lpstr>
      <vt:lpstr>First things first…..</vt:lpstr>
      <vt:lpstr>What is a block chain? Some basics.</vt:lpstr>
      <vt:lpstr>What is a Smart Contract?</vt:lpstr>
      <vt:lpstr>Some real world examples .. Unfortunately most are just rumours and experiments </vt:lpstr>
      <vt:lpstr>What can you expect? … Hombre!</vt:lpstr>
      <vt:lpstr>PowerPoint Presentation</vt:lpstr>
      <vt:lpstr>PowerPoint Presentation</vt:lpstr>
      <vt:lpstr>PowerPoint Presentation</vt:lpstr>
      <vt:lpstr>Ok Young Guns; let’s round up the posse for code!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Ethereum Smart Contracts</dc:title>
  <dc:creator>Richard</dc:creator>
  <cp:lastModifiedBy>Richard</cp:lastModifiedBy>
  <cp:revision>35</cp:revision>
  <dcterms:created xsi:type="dcterms:W3CDTF">2017-03-15T01:03:17Z</dcterms:created>
  <dcterms:modified xsi:type="dcterms:W3CDTF">2017-04-03T05:53:20Z</dcterms:modified>
</cp:coreProperties>
</file>